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  <p:sldMasterId id="2147483689" r:id="rId2"/>
  </p:sldMasterIdLst>
  <p:notesMasterIdLst>
    <p:notesMasterId r:id="rId15"/>
  </p:notesMasterIdLst>
  <p:handoutMasterIdLst>
    <p:handoutMasterId r:id="rId16"/>
  </p:handoutMasterIdLst>
  <p:sldIdLst>
    <p:sldId id="704" r:id="rId3"/>
    <p:sldId id="705" r:id="rId4"/>
    <p:sldId id="691" r:id="rId5"/>
    <p:sldId id="681" r:id="rId6"/>
    <p:sldId id="682" r:id="rId7"/>
    <p:sldId id="683" r:id="rId8"/>
    <p:sldId id="694" r:id="rId9"/>
    <p:sldId id="693" r:id="rId10"/>
    <p:sldId id="698" r:id="rId11"/>
    <p:sldId id="700" r:id="rId12"/>
    <p:sldId id="695" r:id="rId13"/>
    <p:sldId id="696" r:id="rId14"/>
  </p:sldIdLst>
  <p:sldSz cx="9144000" cy="6858000" type="screen4x3"/>
  <p:notesSz cx="7099300" cy="10234613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FD8B84"/>
    <a:srgbClr val="33CC33"/>
    <a:srgbClr val="C81704"/>
    <a:srgbClr val="FFD0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9119" autoAdjust="0"/>
  </p:normalViewPr>
  <p:slideViewPr>
    <p:cSldViewPr snapToGrid="0" snapToObjects="1" showGuides="1">
      <p:cViewPr varScale="1">
        <p:scale>
          <a:sx n="68" d="100"/>
          <a:sy n="68" d="100"/>
        </p:scale>
        <p:origin x="-1368" y="-96"/>
      </p:cViewPr>
      <p:guideLst>
        <p:guide orient="horz" pos="386"/>
        <p:guide orient="horz" pos="873"/>
        <p:guide orient="horz" pos="1116"/>
        <p:guide orient="horz" pos="3846"/>
        <p:guide orient="horz" pos="2472"/>
        <p:guide pos="104"/>
        <p:guide pos="1464"/>
        <p:guide pos="2879"/>
        <p:guide pos="4258"/>
        <p:guide pos="5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-2796" y="-84"/>
      </p:cViewPr>
      <p:guideLst>
        <p:guide orient="horz" pos="3224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278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5900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2B245A-06E9-498E-A7E5-FB802C65BCC6}" type="slidenum">
              <a:rPr lang="en-US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9463"/>
            <a:ext cx="5118100" cy="3840162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644" y="4870879"/>
            <a:ext cx="6154013" cy="4783493"/>
          </a:xfrm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2B245A-06E9-498E-A7E5-FB802C65BCC6}" type="slidenum">
              <a:rPr lang="en-US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9463"/>
            <a:ext cx="5118100" cy="3840162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644" y="4870879"/>
            <a:ext cx="6154013" cy="4783493"/>
          </a:xfrm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6D4FEF-054B-42E7-A14E-013B9284ECC6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7EE263-9A0D-4A06-8350-C48F1ED36653}" type="slidenum">
              <a:rPr lang="en-US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2D08D6-954F-4452-A4B1-A95052441B7E}" type="slidenum">
              <a:rPr lang="en-US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577850" lvl="1" indent="-228600">
              <a:defRPr/>
            </a:lvl2pPr>
            <a:lvl3pPr marL="806450" lvl="2" indent="-228600">
              <a:defRPr/>
            </a:lvl3pPr>
            <a:lvl4pPr marL="1035050" lvl="3" indent="-228600">
              <a:defRPr/>
            </a:lvl4pPr>
            <a:lvl5pPr marL="1263650" lvl="4" indent="-228600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608013"/>
            <a:ext cx="220503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608013"/>
            <a:ext cx="646430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338" y="1752600"/>
            <a:ext cx="8821737" cy="43354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752600"/>
            <a:ext cx="4333875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52600"/>
            <a:ext cx="4335462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824E4FE-B616-4D0A-91CB-2B8E3422D09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60338" y="608013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752600"/>
            <a:ext cx="8821737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pic>
        <p:nvPicPr>
          <p:cNvPr id="7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349250" indent="-349250" algn="l" defTabSz="695325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0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577850" indent="-228600" algn="l" defTabSz="695325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1800">
          <a:solidFill>
            <a:schemeClr val="bg2"/>
          </a:solidFill>
          <a:latin typeface="+mn-lt"/>
          <a:cs typeface="+mn-cs"/>
        </a:defRPr>
      </a:lvl2pPr>
      <a:lvl3pPr marL="806450" indent="-228600" algn="l" defTabSz="695325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1600">
          <a:solidFill>
            <a:schemeClr val="bg2"/>
          </a:solidFill>
          <a:latin typeface="+mn-lt"/>
          <a:cs typeface="+mn-cs"/>
        </a:defRPr>
      </a:lvl3pPr>
      <a:lvl4pPr marL="1035050" indent="-228600" algn="l" defTabSz="695325" rtl="0" fontAlgn="base">
        <a:spcBef>
          <a:spcPct val="0"/>
        </a:spcBef>
        <a:spcAft>
          <a:spcPct val="20000"/>
        </a:spcAft>
        <a:buChar char="•"/>
        <a:defRPr sz="1400">
          <a:solidFill>
            <a:schemeClr val="bg2"/>
          </a:solidFill>
          <a:latin typeface="+mn-lt"/>
          <a:cs typeface="+mn-cs"/>
        </a:defRPr>
      </a:lvl4pPr>
      <a:lvl5pPr marL="1143000" indent="-107950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 sz="1200">
          <a:solidFill>
            <a:schemeClr val="bg2"/>
          </a:solidFill>
          <a:latin typeface="+mn-lt"/>
          <a:cs typeface="+mn-cs"/>
        </a:defRPr>
      </a:lvl5pPr>
      <a:lvl6pPr marL="18954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23526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28098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32670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`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5"/>
            <a:ext cx="9059862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Course: </a:t>
            </a:r>
          </a:p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chemeClr val="tx1"/>
                </a:solidFill>
              </a:rPr>
              <a:t>Government </a:t>
            </a:r>
            <a:r>
              <a:rPr lang="en-GB" sz="3600" smtClean="0">
                <a:solidFill>
                  <a:schemeClr val="tx1"/>
                </a:solidFill>
              </a:rPr>
              <a:t>Process </a:t>
            </a:r>
            <a:r>
              <a:rPr lang="en-GB" sz="3600" smtClean="0">
                <a:solidFill>
                  <a:schemeClr val="tx1"/>
                </a:solidFill>
              </a:rPr>
              <a:t>Re-engineering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0" lvl="1">
              <a:spcBef>
                <a:spcPts val="600"/>
              </a:spcBef>
            </a:pPr>
            <a:endParaRPr lang="en-US" sz="36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Day 3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88773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Session 1: Government Process Analysis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04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5 Whys approach – Example 1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1363663"/>
            <a:ext cx="8821737" cy="5186362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The </a:t>
            </a:r>
            <a:r>
              <a:rPr lang="en-US" sz="1800" dirty="0">
                <a:solidFill>
                  <a:srgbClr val="1C1C1C"/>
                </a:solidFill>
              </a:rPr>
              <a:t>following example demonstrates the basic </a:t>
            </a:r>
            <a:r>
              <a:rPr lang="en-US" sz="1800" dirty="0" smtClean="0">
                <a:solidFill>
                  <a:srgbClr val="1C1C1C"/>
                </a:solidFill>
              </a:rPr>
              <a:t>process of 5 Whys:</a:t>
            </a:r>
            <a:endParaRPr lang="en-US" sz="1800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1800" dirty="0">
                <a:solidFill>
                  <a:srgbClr val="1C1C1C"/>
                </a:solidFill>
              </a:rPr>
              <a:t>My car will not start. (the </a:t>
            </a:r>
            <a:r>
              <a:rPr lang="en-US" sz="1800" dirty="0" smtClean="0">
                <a:solidFill>
                  <a:srgbClr val="1C1C1C"/>
                </a:solidFill>
              </a:rPr>
              <a:t>effect)</a:t>
            </a:r>
            <a:endParaRPr lang="en-US" sz="18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The battery is dead. (first why)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The alternator is not functioning. (second why)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The alternator belt has broken. (third why)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The alternator belt was well beyond its useful service life and has never been replaced. (fourth why)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I have not been maintaining my car according to the recommended service schedule. (fifth why, a root cause)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Replacement parts are not available because of the extreme age of my vehicle.(sixth why, optional footnote)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endParaRPr lang="en-US" sz="1800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How to draw a fish-bone diagram?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65750" y="1503225"/>
            <a:ext cx="8379239" cy="4681444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Take the problem as the end effect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Take a large sheet of paper and write the effect in the right hand middle in a block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Draw the center bone / line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Begin by using the 5-Why methodology &amp; build the bones of the diagram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Lines should flow towards the “effect” and touch with the arrow heads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Start from right with a main “Why” category bone and add sub-categories bones to the main line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At every level ask Why this is caused / What causes this?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Keep asking this question and build the fishbone until the causes are specific enough to verify – Be sure to work from the level of symptom to cause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General thumb rule is to ask  “Why” five times to reach to a verifiable cause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How to draw a fish-bone diagram?</a:t>
            </a:r>
          </a:p>
        </p:txBody>
      </p:sp>
      <p:sp>
        <p:nvSpPr>
          <p:cNvPr id="61445" name="Rectangle 4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For every cause that is not a sub-category to the earlier “Why” and is a distinct family/ category of cause, add a new bone to the diagram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Build the major categories/ families (bones) towards the left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Brain storm to collect all the possible causes that the team knows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Build the diagram by linking the brainstormed causes under appropriate categories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Refine categories where necessary 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It is a good practice to bring-in more and more people to look at the Fishbone diagram to add to the cause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Circle the causes that seem most probable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Some of these causes can be taken up for measurement &amp; verification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/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9388" y="2462284"/>
            <a:ext cx="8804275" cy="2209800"/>
          </a:xfrm>
        </p:spPr>
        <p:txBody>
          <a:bodyPr/>
          <a:lstStyle/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Understand the ‘Effect’ which needs to be improved and the ‘Causes’ which impact it</a:t>
            </a:r>
          </a:p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Tool: Cause &amp; Effect diagram – History &amp; Usage</a:t>
            </a:r>
          </a:p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Exercise: create a cause &amp; effect diagram for an identified issue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3250" y="228600"/>
            <a:ext cx="1733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0661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Identifying Root Causes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Once current processes have been documented </a:t>
            </a:r>
            <a:r>
              <a:rPr lang="en-US" dirty="0" smtClean="0">
                <a:solidFill>
                  <a:srgbClr val="1C1C1C"/>
                </a:solidFill>
              </a:rPr>
              <a:t>along with the data (relevant CTPs) it </a:t>
            </a:r>
            <a:r>
              <a:rPr lang="en-US" dirty="0">
                <a:solidFill>
                  <a:srgbClr val="1C1C1C"/>
                </a:solidFill>
              </a:rPr>
              <a:t>is useful to identify the root causes of problems and non-value adding activities in processes. </a:t>
            </a: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Identifying </a:t>
            </a:r>
            <a:r>
              <a:rPr lang="en-US" dirty="0">
                <a:solidFill>
                  <a:srgbClr val="1C1C1C"/>
                </a:solidFill>
              </a:rPr>
              <a:t>the root cause of process dysfunction enables you to ensure that the process redesign solves the root cause, rather than simply addressing a symptom of a problem that will occur </a:t>
            </a:r>
            <a:r>
              <a:rPr lang="en-US" dirty="0" smtClean="0">
                <a:solidFill>
                  <a:srgbClr val="1C1C1C"/>
                </a:solidFill>
              </a:rPr>
              <a:t>again.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It </a:t>
            </a:r>
            <a:r>
              <a:rPr lang="en-US" dirty="0">
                <a:solidFill>
                  <a:srgbClr val="1C1C1C"/>
                </a:solidFill>
              </a:rPr>
              <a:t>also allow you to determine how many processes are affected by a single root cause. The more process problems a root cause creates, the higher priority it is for being addresses quickly and effectively.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A Cause-Effect diagram is a structured approach to exhaustively determine perceived sources (causes) of a problem (effect)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Why use it?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To help the team organize and graphically display all the knowledge it has about the problem</a:t>
            </a:r>
          </a:p>
          <a:p>
            <a:pPr>
              <a:lnSpc>
                <a:spcPct val="120000"/>
              </a:lnSpc>
            </a:pPr>
            <a:endParaRPr lang="en-US" sz="1800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What does it do?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It helps unearth all possible causes for the problem at hand by capturing views of all members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It c</a:t>
            </a:r>
            <a:r>
              <a:rPr lang="en-US" sz="1800" dirty="0" smtClean="0">
                <a:solidFill>
                  <a:srgbClr val="1C1C1C"/>
                </a:solidFill>
              </a:rPr>
              <a:t>reates a consensus around the problem and builds support for resulting solutions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It focuses the team on causes rather than symptoms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Organizing data serves as a guide for discussion and inspires more ideas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574763"/>
            <a:ext cx="8805862" cy="755650"/>
          </a:xfrm>
        </p:spPr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Cause &amp; effect diagram for “India’s defeat in a cricket match”</a:t>
            </a:r>
          </a:p>
        </p:txBody>
      </p:sp>
      <p:sp>
        <p:nvSpPr>
          <p:cNvPr id="133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371600"/>
            <a:ext cx="4341813" cy="4876800"/>
          </a:xfrm>
        </p:spPr>
        <p:txBody>
          <a:bodyPr/>
          <a:lstStyle/>
          <a:p>
            <a:pPr marL="222250" indent="-222250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1C1C1C"/>
                </a:solidFill>
              </a:rPr>
              <a:t>Identify all possible causes….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Planning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Sleep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Study of opponent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Judgment of situation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Composure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Meal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Carefulness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Form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Team work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Fighting spirit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Motion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Rest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Exercise</a:t>
            </a:r>
          </a:p>
          <a:p>
            <a:pPr marL="222250" indent="-222250">
              <a:lnSpc>
                <a:spcPct val="90000"/>
              </a:lnSpc>
            </a:pPr>
            <a:endParaRPr lang="en-US" sz="1600" dirty="0" smtClean="0">
              <a:solidFill>
                <a:srgbClr val="1C1C1C"/>
              </a:solidFill>
            </a:endParaRPr>
          </a:p>
        </p:txBody>
      </p:sp>
      <p:sp>
        <p:nvSpPr>
          <p:cNvPr id="13373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9788" y="1371600"/>
            <a:ext cx="4341812" cy="4876800"/>
          </a:xfrm>
        </p:spPr>
        <p:txBody>
          <a:bodyPr/>
          <a:lstStyle/>
          <a:p>
            <a:pPr marL="222250" indent="-222250">
              <a:lnSpc>
                <a:spcPct val="90000"/>
              </a:lnSpc>
              <a:buFontTx/>
              <a:buNone/>
            </a:pPr>
            <a:r>
              <a:rPr lang="en-US" sz="1600" dirty="0" err="1" smtClean="0">
                <a:solidFill>
                  <a:srgbClr val="1C1C1C"/>
                </a:solidFill>
              </a:rPr>
              <a:t>Affinitize</a:t>
            </a:r>
            <a:r>
              <a:rPr lang="en-US" sz="1600" dirty="0" smtClean="0">
                <a:solidFill>
                  <a:srgbClr val="1C1C1C"/>
                </a:solidFill>
              </a:rPr>
              <a:t> causes into categories…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Rest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Sleep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Meal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Planning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Study of opponent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Judgment of situation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Carefulness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Composure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Fighting spirit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Team work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Motion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Exercise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Form</a:t>
            </a:r>
          </a:p>
        </p:txBody>
      </p:sp>
      <p:sp>
        <p:nvSpPr>
          <p:cNvPr id="1337349" name="AutoShape 5"/>
          <p:cNvSpPr>
            <a:spLocks/>
          </p:cNvSpPr>
          <p:nvPr/>
        </p:nvSpPr>
        <p:spPr bwMode="auto">
          <a:xfrm>
            <a:off x="5591175" y="1665288"/>
            <a:ext cx="457200" cy="9144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b="1"/>
          </a:p>
        </p:txBody>
      </p:sp>
      <p:sp>
        <p:nvSpPr>
          <p:cNvPr id="1337350" name="AutoShape 6"/>
          <p:cNvSpPr>
            <a:spLocks/>
          </p:cNvSpPr>
          <p:nvPr/>
        </p:nvSpPr>
        <p:spPr bwMode="auto">
          <a:xfrm>
            <a:off x="7191375" y="2667000"/>
            <a:ext cx="533400" cy="762000"/>
          </a:xfrm>
          <a:prstGeom prst="rightBrace">
            <a:avLst>
              <a:gd name="adj1" fmla="val 1190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b="1"/>
          </a:p>
        </p:txBody>
      </p:sp>
      <p:sp>
        <p:nvSpPr>
          <p:cNvPr id="1337351" name="AutoShape 7"/>
          <p:cNvSpPr>
            <a:spLocks/>
          </p:cNvSpPr>
          <p:nvPr/>
        </p:nvSpPr>
        <p:spPr bwMode="auto">
          <a:xfrm>
            <a:off x="7267575" y="3429000"/>
            <a:ext cx="457200" cy="990600"/>
          </a:xfrm>
          <a:prstGeom prst="rightBrace">
            <a:avLst>
              <a:gd name="adj1" fmla="val 180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b="1"/>
          </a:p>
        </p:txBody>
      </p:sp>
      <p:sp>
        <p:nvSpPr>
          <p:cNvPr id="1337352" name="AutoShape 8"/>
          <p:cNvSpPr>
            <a:spLocks/>
          </p:cNvSpPr>
          <p:nvPr/>
        </p:nvSpPr>
        <p:spPr bwMode="auto">
          <a:xfrm>
            <a:off x="7267575" y="4419600"/>
            <a:ext cx="457200" cy="1295400"/>
          </a:xfrm>
          <a:prstGeom prst="rightBrace">
            <a:avLst>
              <a:gd name="adj1" fmla="val 236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b="1"/>
          </a:p>
        </p:txBody>
      </p:sp>
      <p:sp>
        <p:nvSpPr>
          <p:cNvPr id="1337353" name="Text Box 9"/>
          <p:cNvSpPr txBox="1">
            <a:spLocks noChangeArrowheads="1"/>
          </p:cNvSpPr>
          <p:nvPr/>
        </p:nvSpPr>
        <p:spPr bwMode="auto">
          <a:xfrm>
            <a:off x="6124575" y="1665288"/>
            <a:ext cx="1371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Health</a:t>
            </a:r>
          </a:p>
        </p:txBody>
      </p:sp>
      <p:sp>
        <p:nvSpPr>
          <p:cNvPr id="1337354" name="Text Box 10"/>
          <p:cNvSpPr txBox="1">
            <a:spLocks noChangeArrowheads="1"/>
          </p:cNvSpPr>
          <p:nvPr/>
        </p:nvSpPr>
        <p:spPr bwMode="auto">
          <a:xfrm>
            <a:off x="7724775" y="2743200"/>
            <a:ext cx="1371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Strategy</a:t>
            </a:r>
          </a:p>
        </p:txBody>
      </p:sp>
      <p:sp>
        <p:nvSpPr>
          <p:cNvPr id="1337355" name="Text Box 11"/>
          <p:cNvSpPr txBox="1">
            <a:spLocks noChangeArrowheads="1"/>
          </p:cNvSpPr>
          <p:nvPr/>
        </p:nvSpPr>
        <p:spPr bwMode="auto">
          <a:xfrm>
            <a:off x="7724775" y="3733800"/>
            <a:ext cx="1371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Spirit</a:t>
            </a:r>
          </a:p>
        </p:txBody>
      </p:sp>
      <p:sp>
        <p:nvSpPr>
          <p:cNvPr id="1337356" name="Text Box 12"/>
          <p:cNvSpPr txBox="1">
            <a:spLocks noChangeArrowheads="1"/>
          </p:cNvSpPr>
          <p:nvPr/>
        </p:nvSpPr>
        <p:spPr bwMode="auto">
          <a:xfrm>
            <a:off x="7724775" y="4876800"/>
            <a:ext cx="1371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Technique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3" dur="500"/>
                                        <p:tgtEl>
                                          <p:spTgt spid="133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6" dur="500"/>
                                        <p:tgtEl>
                                          <p:spTgt spid="133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1" dur="500"/>
                                        <p:tgtEl>
                                          <p:spTgt spid="133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4" dur="500"/>
                                        <p:tgtEl>
                                          <p:spTgt spid="133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7" dur="500"/>
                                        <p:tgtEl>
                                          <p:spTgt spid="133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0" dur="500"/>
                                        <p:tgtEl>
                                          <p:spTgt spid="133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5" dur="500"/>
                                        <p:tgtEl>
                                          <p:spTgt spid="133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8" dur="500"/>
                                        <p:tgtEl>
                                          <p:spTgt spid="133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3" dur="500"/>
                                        <p:tgtEl>
                                          <p:spTgt spid="133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6" dur="500"/>
                                        <p:tgtEl>
                                          <p:spTgt spid="133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7347" grpId="0" build="p"/>
      <p:bldP spid="1337348" grpId="0" build="allAtOnce"/>
      <p:bldP spid="1337349" grpId="0" animBg="1"/>
      <p:bldP spid="1337349" grpId="1" animBg="1"/>
      <p:bldP spid="1337350" grpId="0" animBg="1"/>
      <p:bldP spid="1337351" grpId="0" animBg="1"/>
      <p:bldP spid="1337352" grpId="0" animBg="1"/>
      <p:bldP spid="1337353" grpId="0"/>
      <p:bldP spid="1337353" grpId="1"/>
      <p:bldP spid="1337354" grpId="0"/>
      <p:bldP spid="1337355" grpId="0"/>
      <p:bldP spid="13373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8370" name="Rectangle 2"/>
          <p:cNvSpPr>
            <a:spLocks noChangeArrowheads="1"/>
          </p:cNvSpPr>
          <p:nvPr/>
        </p:nvSpPr>
        <p:spPr bwMode="auto">
          <a:xfrm>
            <a:off x="7010400" y="3505200"/>
            <a:ext cx="1663700" cy="838200"/>
          </a:xfrm>
          <a:prstGeom prst="rect">
            <a:avLst/>
          </a:prstGeom>
          <a:solidFill>
            <a:schemeClr val="tx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 b="1" dirty="0">
                <a:solidFill>
                  <a:schemeClr val="bg1"/>
                </a:solidFill>
                <a:latin typeface="+mj-lt"/>
              </a:rPr>
              <a:t>Defeat in </a:t>
            </a:r>
          </a:p>
          <a:p>
            <a:pPr algn="ctr" eaLnBrk="0" hangingPunct="0">
              <a:defRPr/>
            </a:pPr>
            <a:r>
              <a:rPr lang="en-US" sz="1800" b="1" dirty="0">
                <a:solidFill>
                  <a:schemeClr val="bg1"/>
                </a:solidFill>
                <a:latin typeface="+mj-lt"/>
              </a:rPr>
              <a:t>cricket match</a:t>
            </a:r>
          </a:p>
        </p:txBody>
      </p:sp>
      <p:sp>
        <p:nvSpPr>
          <p:cNvPr id="1338371" name="Line 3"/>
          <p:cNvSpPr>
            <a:spLocks noChangeShapeType="1"/>
          </p:cNvSpPr>
          <p:nvPr/>
        </p:nvSpPr>
        <p:spPr bwMode="auto">
          <a:xfrm>
            <a:off x="1143000" y="3886200"/>
            <a:ext cx="5867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67200" y="1371600"/>
            <a:ext cx="1752600" cy="2514600"/>
            <a:chOff x="2688" y="864"/>
            <a:chExt cx="1104" cy="1584"/>
          </a:xfrm>
        </p:grpSpPr>
        <p:sp>
          <p:nvSpPr>
            <p:cNvPr id="1338373" name="Line 5"/>
            <p:cNvSpPr>
              <a:spLocks noChangeShapeType="1"/>
            </p:cNvSpPr>
            <p:nvPr/>
          </p:nvSpPr>
          <p:spPr bwMode="auto">
            <a:xfrm>
              <a:off x="3024" y="1248"/>
              <a:ext cx="768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74" name="Rectangle 6"/>
            <p:cNvSpPr>
              <a:spLocks noChangeArrowheads="1"/>
            </p:cNvSpPr>
            <p:nvPr/>
          </p:nvSpPr>
          <p:spPr bwMode="auto">
            <a:xfrm>
              <a:off x="2688" y="864"/>
              <a:ext cx="672" cy="38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b="1">
                  <a:latin typeface="+mj-lt"/>
                </a:rPr>
                <a:t>Spirit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219200" y="1371600"/>
            <a:ext cx="1676400" cy="2514600"/>
            <a:chOff x="768" y="864"/>
            <a:chExt cx="1056" cy="1584"/>
          </a:xfrm>
        </p:grpSpPr>
        <p:sp>
          <p:nvSpPr>
            <p:cNvPr id="1338376" name="Line 8"/>
            <p:cNvSpPr>
              <a:spLocks noChangeShapeType="1"/>
            </p:cNvSpPr>
            <p:nvPr/>
          </p:nvSpPr>
          <p:spPr bwMode="auto">
            <a:xfrm>
              <a:off x="1104" y="1248"/>
              <a:ext cx="72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77" name="Rectangle 9"/>
            <p:cNvSpPr>
              <a:spLocks noChangeArrowheads="1"/>
            </p:cNvSpPr>
            <p:nvPr/>
          </p:nvSpPr>
          <p:spPr bwMode="auto">
            <a:xfrm>
              <a:off x="768" y="864"/>
              <a:ext cx="672" cy="38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b="1">
                  <a:latin typeface="+mj-lt"/>
                </a:rPr>
                <a:t>Health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771900" y="3886200"/>
            <a:ext cx="1638300" cy="2362200"/>
            <a:chOff x="2376" y="2448"/>
            <a:chExt cx="1032" cy="1488"/>
          </a:xfrm>
        </p:grpSpPr>
        <p:sp>
          <p:nvSpPr>
            <p:cNvPr id="1338379" name="Line 11"/>
            <p:cNvSpPr>
              <a:spLocks noChangeShapeType="1"/>
            </p:cNvSpPr>
            <p:nvPr/>
          </p:nvSpPr>
          <p:spPr bwMode="auto">
            <a:xfrm flipH="1">
              <a:off x="2784" y="2448"/>
              <a:ext cx="624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0" name="Rectangle 12"/>
            <p:cNvSpPr>
              <a:spLocks noChangeArrowheads="1"/>
            </p:cNvSpPr>
            <p:nvPr/>
          </p:nvSpPr>
          <p:spPr bwMode="auto">
            <a:xfrm>
              <a:off x="2376" y="3552"/>
              <a:ext cx="816" cy="38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b="1">
                  <a:latin typeface="+mj-lt"/>
                </a:rPr>
                <a:t>Technique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609600" y="3886200"/>
            <a:ext cx="1828800" cy="2362200"/>
            <a:chOff x="384" y="2448"/>
            <a:chExt cx="1152" cy="1488"/>
          </a:xfrm>
        </p:grpSpPr>
        <p:sp>
          <p:nvSpPr>
            <p:cNvPr id="1338382" name="Line 14"/>
            <p:cNvSpPr>
              <a:spLocks noChangeShapeType="1"/>
            </p:cNvSpPr>
            <p:nvPr/>
          </p:nvSpPr>
          <p:spPr bwMode="auto">
            <a:xfrm flipH="1">
              <a:off x="720" y="2448"/>
              <a:ext cx="816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3" name="Rectangle 15"/>
            <p:cNvSpPr>
              <a:spLocks noChangeArrowheads="1"/>
            </p:cNvSpPr>
            <p:nvPr/>
          </p:nvSpPr>
          <p:spPr bwMode="auto">
            <a:xfrm>
              <a:off x="384" y="3552"/>
              <a:ext cx="672" cy="38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b="1">
                  <a:latin typeface="+mj-lt"/>
                </a:rPr>
                <a:t>Strategy</a:t>
              </a: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146050" y="3957638"/>
            <a:ext cx="1843088" cy="1068387"/>
            <a:chOff x="92" y="2493"/>
            <a:chExt cx="1161" cy="673"/>
          </a:xfrm>
        </p:grpSpPr>
        <p:sp>
          <p:nvSpPr>
            <p:cNvPr id="1338385" name="Line 17"/>
            <p:cNvSpPr>
              <a:spLocks noChangeShapeType="1"/>
            </p:cNvSpPr>
            <p:nvPr/>
          </p:nvSpPr>
          <p:spPr bwMode="auto">
            <a:xfrm flipH="1">
              <a:off x="576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6" name="Line 18"/>
            <p:cNvSpPr>
              <a:spLocks noChangeShapeType="1"/>
            </p:cNvSpPr>
            <p:nvPr/>
          </p:nvSpPr>
          <p:spPr bwMode="auto">
            <a:xfrm flipH="1" flipV="1">
              <a:off x="624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7" name="Line 19"/>
            <p:cNvSpPr>
              <a:spLocks noChangeShapeType="1"/>
            </p:cNvSpPr>
            <p:nvPr/>
          </p:nvSpPr>
          <p:spPr bwMode="auto">
            <a:xfrm flipH="1" flipV="1">
              <a:off x="912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8" name="Line 20"/>
            <p:cNvSpPr>
              <a:spLocks noChangeShapeType="1"/>
            </p:cNvSpPr>
            <p:nvPr/>
          </p:nvSpPr>
          <p:spPr bwMode="auto">
            <a:xfrm flipH="1">
              <a:off x="768" y="288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9" name="Text Box 21"/>
            <p:cNvSpPr txBox="1">
              <a:spLocks noChangeArrowheads="1"/>
            </p:cNvSpPr>
            <p:nvPr/>
          </p:nvSpPr>
          <p:spPr bwMode="auto">
            <a:xfrm flipH="1">
              <a:off x="92" y="2781"/>
              <a:ext cx="53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Planning</a:t>
              </a:r>
            </a:p>
          </p:txBody>
        </p:sp>
        <p:sp>
          <p:nvSpPr>
            <p:cNvPr id="1338390" name="Text Box 22"/>
            <p:cNvSpPr txBox="1">
              <a:spLocks noChangeArrowheads="1"/>
            </p:cNvSpPr>
            <p:nvPr/>
          </p:nvSpPr>
          <p:spPr bwMode="auto">
            <a:xfrm flipH="1">
              <a:off x="338" y="2608"/>
              <a:ext cx="36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Rules</a:t>
              </a:r>
            </a:p>
          </p:txBody>
        </p:sp>
        <p:sp>
          <p:nvSpPr>
            <p:cNvPr id="1338391" name="Text Box 23"/>
            <p:cNvSpPr txBox="1">
              <a:spLocks noChangeArrowheads="1"/>
            </p:cNvSpPr>
            <p:nvPr/>
          </p:nvSpPr>
          <p:spPr bwMode="auto">
            <a:xfrm flipH="1">
              <a:off x="470" y="2992"/>
              <a:ext cx="41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Theory</a:t>
              </a:r>
            </a:p>
          </p:txBody>
        </p:sp>
        <p:sp>
          <p:nvSpPr>
            <p:cNvPr id="1338392" name="Text Box 24"/>
            <p:cNvSpPr txBox="1">
              <a:spLocks noChangeArrowheads="1"/>
            </p:cNvSpPr>
            <p:nvPr/>
          </p:nvSpPr>
          <p:spPr bwMode="auto">
            <a:xfrm flipH="1">
              <a:off x="718" y="2493"/>
              <a:ext cx="535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Common </a:t>
              </a:r>
            </a:p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Sense</a:t>
              </a: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5676900" y="2909888"/>
            <a:ext cx="1987550" cy="915987"/>
            <a:chOff x="3576" y="1833"/>
            <a:chExt cx="1252" cy="577"/>
          </a:xfrm>
        </p:grpSpPr>
        <p:sp>
          <p:nvSpPr>
            <p:cNvPr id="1338394" name="Line 26"/>
            <p:cNvSpPr>
              <a:spLocks noChangeShapeType="1"/>
            </p:cNvSpPr>
            <p:nvPr/>
          </p:nvSpPr>
          <p:spPr bwMode="auto">
            <a:xfrm>
              <a:off x="3576" y="212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95" name="Line 27"/>
            <p:cNvSpPr>
              <a:spLocks noChangeShapeType="1"/>
            </p:cNvSpPr>
            <p:nvPr/>
          </p:nvSpPr>
          <p:spPr bwMode="auto">
            <a:xfrm flipV="1">
              <a:off x="3768" y="198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96" name="Line 28"/>
            <p:cNvSpPr>
              <a:spLocks noChangeShapeType="1"/>
            </p:cNvSpPr>
            <p:nvPr/>
          </p:nvSpPr>
          <p:spPr bwMode="auto">
            <a:xfrm>
              <a:off x="3912" y="212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97" name="Text Box 29"/>
            <p:cNvSpPr txBox="1">
              <a:spLocks noChangeArrowheads="1"/>
            </p:cNvSpPr>
            <p:nvPr/>
          </p:nvSpPr>
          <p:spPr bwMode="auto">
            <a:xfrm>
              <a:off x="4169" y="2044"/>
              <a:ext cx="6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Composure</a:t>
              </a:r>
            </a:p>
          </p:txBody>
        </p:sp>
        <p:sp>
          <p:nvSpPr>
            <p:cNvPr id="1338398" name="Text Box 30"/>
            <p:cNvSpPr txBox="1">
              <a:spLocks noChangeArrowheads="1"/>
            </p:cNvSpPr>
            <p:nvPr/>
          </p:nvSpPr>
          <p:spPr bwMode="auto">
            <a:xfrm>
              <a:off x="3828" y="2236"/>
              <a:ext cx="60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Confidence</a:t>
              </a:r>
            </a:p>
          </p:txBody>
        </p:sp>
        <p:sp>
          <p:nvSpPr>
            <p:cNvPr id="1338399" name="Text Box 31"/>
            <p:cNvSpPr txBox="1">
              <a:spLocks noChangeArrowheads="1"/>
            </p:cNvSpPr>
            <p:nvPr/>
          </p:nvSpPr>
          <p:spPr bwMode="auto">
            <a:xfrm>
              <a:off x="3707" y="1833"/>
              <a:ext cx="5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Calmness</a:t>
              </a:r>
            </a:p>
          </p:txBody>
        </p:sp>
      </p:grp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3646488" y="2547938"/>
            <a:ext cx="1820862" cy="915987"/>
            <a:chOff x="2297" y="1605"/>
            <a:chExt cx="1147" cy="577"/>
          </a:xfrm>
        </p:grpSpPr>
        <p:sp>
          <p:nvSpPr>
            <p:cNvPr id="1338401" name="Line 33"/>
            <p:cNvSpPr>
              <a:spLocks noChangeShapeType="1"/>
            </p:cNvSpPr>
            <p:nvPr/>
          </p:nvSpPr>
          <p:spPr bwMode="auto">
            <a:xfrm flipH="1">
              <a:off x="2820" y="18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02" name="Line 34"/>
            <p:cNvSpPr>
              <a:spLocks noChangeShapeType="1"/>
            </p:cNvSpPr>
            <p:nvPr/>
          </p:nvSpPr>
          <p:spPr bwMode="auto">
            <a:xfrm flipH="1" flipV="1">
              <a:off x="3064" y="175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03" name="Line 35"/>
            <p:cNvSpPr>
              <a:spLocks noChangeShapeType="1"/>
            </p:cNvSpPr>
            <p:nvPr/>
          </p:nvSpPr>
          <p:spPr bwMode="auto">
            <a:xfrm flipH="1">
              <a:off x="3012" y="189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04" name="Text Box 36"/>
            <p:cNvSpPr txBox="1">
              <a:spLocks noChangeArrowheads="1"/>
            </p:cNvSpPr>
            <p:nvPr/>
          </p:nvSpPr>
          <p:spPr bwMode="auto">
            <a:xfrm flipH="1">
              <a:off x="2297" y="1797"/>
              <a:ext cx="6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Carefulness</a:t>
              </a:r>
              <a:endParaRPr lang="en-US" sz="1200">
                <a:latin typeface="+mj-lt"/>
              </a:endParaRPr>
            </a:p>
          </p:txBody>
        </p:sp>
        <p:sp>
          <p:nvSpPr>
            <p:cNvPr id="1338405" name="Text Box 37"/>
            <p:cNvSpPr txBox="1">
              <a:spLocks noChangeArrowheads="1"/>
            </p:cNvSpPr>
            <p:nvPr/>
          </p:nvSpPr>
          <p:spPr bwMode="auto">
            <a:xfrm flipH="1">
              <a:off x="2642" y="2008"/>
              <a:ext cx="71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Concentration</a:t>
              </a:r>
            </a:p>
          </p:txBody>
        </p:sp>
        <p:sp>
          <p:nvSpPr>
            <p:cNvPr id="1338406" name="Text Box 38"/>
            <p:cNvSpPr txBox="1">
              <a:spLocks noChangeArrowheads="1"/>
            </p:cNvSpPr>
            <p:nvPr/>
          </p:nvSpPr>
          <p:spPr bwMode="auto">
            <a:xfrm flipH="1">
              <a:off x="2718" y="1605"/>
              <a:ext cx="49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Patience</a:t>
              </a: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2247900" y="2270125"/>
            <a:ext cx="1592263" cy="990600"/>
            <a:chOff x="1416" y="1430"/>
            <a:chExt cx="1003" cy="624"/>
          </a:xfrm>
        </p:grpSpPr>
        <p:sp>
          <p:nvSpPr>
            <p:cNvPr id="1338408" name="Line 40"/>
            <p:cNvSpPr>
              <a:spLocks noChangeShapeType="1"/>
            </p:cNvSpPr>
            <p:nvPr/>
          </p:nvSpPr>
          <p:spPr bwMode="auto">
            <a:xfrm>
              <a:off x="1416" y="1769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09" name="Line 41"/>
            <p:cNvSpPr>
              <a:spLocks noChangeShapeType="1"/>
            </p:cNvSpPr>
            <p:nvPr/>
          </p:nvSpPr>
          <p:spPr bwMode="auto">
            <a:xfrm flipV="1">
              <a:off x="1896" y="1625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0" name="Line 42"/>
            <p:cNvSpPr>
              <a:spLocks noChangeShapeType="1"/>
            </p:cNvSpPr>
            <p:nvPr/>
          </p:nvSpPr>
          <p:spPr bwMode="auto">
            <a:xfrm flipV="1">
              <a:off x="1608" y="1625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1" name="Line 43"/>
            <p:cNvSpPr>
              <a:spLocks noChangeShapeType="1"/>
            </p:cNvSpPr>
            <p:nvPr/>
          </p:nvSpPr>
          <p:spPr bwMode="auto">
            <a:xfrm>
              <a:off x="1752" y="1769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2" name="Text Box 44"/>
            <p:cNvSpPr txBox="1">
              <a:spLocks noChangeArrowheads="1"/>
            </p:cNvSpPr>
            <p:nvPr/>
          </p:nvSpPr>
          <p:spPr bwMode="auto">
            <a:xfrm>
              <a:off x="2028" y="1689"/>
              <a:ext cx="33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Meal</a:t>
              </a:r>
            </a:p>
          </p:txBody>
        </p:sp>
        <p:sp>
          <p:nvSpPr>
            <p:cNvPr id="1338413" name="Text Box 45"/>
            <p:cNvSpPr txBox="1">
              <a:spLocks noChangeArrowheads="1"/>
            </p:cNvSpPr>
            <p:nvPr/>
          </p:nvSpPr>
          <p:spPr bwMode="auto">
            <a:xfrm>
              <a:off x="1949" y="1526"/>
              <a:ext cx="47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Calories</a:t>
              </a:r>
            </a:p>
          </p:txBody>
        </p:sp>
        <p:sp>
          <p:nvSpPr>
            <p:cNvPr id="1338414" name="Text Box 46"/>
            <p:cNvSpPr txBox="1">
              <a:spLocks noChangeArrowheads="1"/>
            </p:cNvSpPr>
            <p:nvPr/>
          </p:nvSpPr>
          <p:spPr bwMode="auto">
            <a:xfrm>
              <a:off x="1704" y="1881"/>
              <a:ext cx="47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Quantity</a:t>
              </a:r>
            </a:p>
          </p:txBody>
        </p:sp>
        <p:sp>
          <p:nvSpPr>
            <p:cNvPr id="1338415" name="Text Box 47"/>
            <p:cNvSpPr txBox="1">
              <a:spLocks noChangeArrowheads="1"/>
            </p:cNvSpPr>
            <p:nvPr/>
          </p:nvSpPr>
          <p:spPr bwMode="auto">
            <a:xfrm>
              <a:off x="1607" y="1430"/>
              <a:ext cx="48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Nutrition</a:t>
              </a: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611188" y="2052638"/>
            <a:ext cx="1443037" cy="915987"/>
            <a:chOff x="385" y="1293"/>
            <a:chExt cx="909" cy="577"/>
          </a:xfrm>
        </p:grpSpPr>
        <p:sp>
          <p:nvSpPr>
            <p:cNvPr id="1338417" name="Line 49"/>
            <p:cNvSpPr>
              <a:spLocks noChangeShapeType="1"/>
            </p:cNvSpPr>
            <p:nvPr/>
          </p:nvSpPr>
          <p:spPr bwMode="auto">
            <a:xfrm flipH="1">
              <a:off x="670" y="158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8" name="Line 50"/>
            <p:cNvSpPr>
              <a:spLocks noChangeShapeType="1"/>
            </p:cNvSpPr>
            <p:nvPr/>
          </p:nvSpPr>
          <p:spPr bwMode="auto">
            <a:xfrm flipH="1" flipV="1">
              <a:off x="914" y="144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9" name="Line 51"/>
            <p:cNvSpPr>
              <a:spLocks noChangeShapeType="1"/>
            </p:cNvSpPr>
            <p:nvPr/>
          </p:nvSpPr>
          <p:spPr bwMode="auto">
            <a:xfrm flipH="1">
              <a:off x="862" y="158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20" name="Text Box 52"/>
            <p:cNvSpPr txBox="1">
              <a:spLocks noChangeArrowheads="1"/>
            </p:cNvSpPr>
            <p:nvPr/>
          </p:nvSpPr>
          <p:spPr bwMode="auto">
            <a:xfrm flipH="1">
              <a:off x="385" y="1485"/>
              <a:ext cx="33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Rest</a:t>
              </a:r>
            </a:p>
          </p:txBody>
        </p:sp>
        <p:sp>
          <p:nvSpPr>
            <p:cNvPr id="1338421" name="Text Box 53"/>
            <p:cNvSpPr txBox="1">
              <a:spLocks noChangeArrowheads="1"/>
            </p:cNvSpPr>
            <p:nvPr/>
          </p:nvSpPr>
          <p:spPr bwMode="auto">
            <a:xfrm flipH="1">
              <a:off x="493" y="1696"/>
              <a:ext cx="63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Amusement</a:t>
              </a:r>
            </a:p>
          </p:txBody>
        </p:sp>
        <p:sp>
          <p:nvSpPr>
            <p:cNvPr id="1338422" name="Text Box 54"/>
            <p:cNvSpPr txBox="1">
              <a:spLocks noChangeArrowheads="1"/>
            </p:cNvSpPr>
            <p:nvPr/>
          </p:nvSpPr>
          <p:spPr bwMode="auto">
            <a:xfrm flipH="1">
              <a:off x="568" y="1293"/>
              <a:ext cx="57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Relaxation</a:t>
              </a:r>
            </a:p>
          </p:txBody>
        </p:sp>
      </p:grp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1149350" y="2890838"/>
            <a:ext cx="1441450" cy="914400"/>
            <a:chOff x="724" y="1821"/>
            <a:chExt cx="908" cy="576"/>
          </a:xfrm>
        </p:grpSpPr>
        <p:sp>
          <p:nvSpPr>
            <p:cNvPr id="1338424" name="Line 56"/>
            <p:cNvSpPr>
              <a:spLocks noChangeShapeType="1"/>
            </p:cNvSpPr>
            <p:nvPr/>
          </p:nvSpPr>
          <p:spPr bwMode="auto">
            <a:xfrm flipH="1">
              <a:off x="10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25" name="Line 57"/>
            <p:cNvSpPr>
              <a:spLocks noChangeShapeType="1"/>
            </p:cNvSpPr>
            <p:nvPr/>
          </p:nvSpPr>
          <p:spPr bwMode="auto">
            <a:xfrm flipH="1" flipV="1">
              <a:off x="1252" y="196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26" name="Line 58"/>
            <p:cNvSpPr>
              <a:spLocks noChangeShapeType="1"/>
            </p:cNvSpPr>
            <p:nvPr/>
          </p:nvSpPr>
          <p:spPr bwMode="auto">
            <a:xfrm flipH="1">
              <a:off x="1200" y="211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27" name="Text Box 59"/>
            <p:cNvSpPr txBox="1">
              <a:spLocks noChangeArrowheads="1"/>
            </p:cNvSpPr>
            <p:nvPr/>
          </p:nvSpPr>
          <p:spPr bwMode="auto">
            <a:xfrm flipH="1">
              <a:off x="724" y="2013"/>
              <a:ext cx="3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Sleep</a:t>
              </a:r>
            </a:p>
          </p:txBody>
        </p:sp>
        <p:sp>
          <p:nvSpPr>
            <p:cNvPr id="1338428" name="Text Box 60"/>
            <p:cNvSpPr txBox="1">
              <a:spLocks noChangeArrowheads="1"/>
            </p:cNvSpPr>
            <p:nvPr/>
          </p:nvSpPr>
          <p:spPr bwMode="auto">
            <a:xfrm flipH="1">
              <a:off x="946" y="2224"/>
              <a:ext cx="37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Depth</a:t>
              </a:r>
            </a:p>
          </p:txBody>
        </p:sp>
        <p:sp>
          <p:nvSpPr>
            <p:cNvPr id="1338429" name="Text Box 61"/>
            <p:cNvSpPr txBox="1">
              <a:spLocks noChangeArrowheads="1"/>
            </p:cNvSpPr>
            <p:nvPr/>
          </p:nvSpPr>
          <p:spPr bwMode="auto">
            <a:xfrm flipH="1">
              <a:off x="1024" y="1821"/>
              <a:ext cx="3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Time</a:t>
              </a:r>
            </a:p>
          </p:txBody>
        </p:sp>
      </p:grpSp>
      <p:grpSp>
        <p:nvGrpSpPr>
          <p:cNvPr id="12" name="Group 62"/>
          <p:cNvGrpSpPr>
            <a:grpSpLocks/>
          </p:cNvGrpSpPr>
          <p:nvPr/>
        </p:nvGrpSpPr>
        <p:grpSpPr bwMode="auto">
          <a:xfrm>
            <a:off x="2151063" y="3881438"/>
            <a:ext cx="1841500" cy="915987"/>
            <a:chOff x="1355" y="2445"/>
            <a:chExt cx="1160" cy="577"/>
          </a:xfrm>
        </p:grpSpPr>
        <p:sp>
          <p:nvSpPr>
            <p:cNvPr id="1338431" name="Line 63"/>
            <p:cNvSpPr>
              <a:spLocks noChangeShapeType="1"/>
            </p:cNvSpPr>
            <p:nvPr/>
          </p:nvSpPr>
          <p:spPr bwMode="auto">
            <a:xfrm>
              <a:off x="1355" y="27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32" name="Line 64"/>
            <p:cNvSpPr>
              <a:spLocks noChangeShapeType="1"/>
            </p:cNvSpPr>
            <p:nvPr/>
          </p:nvSpPr>
          <p:spPr bwMode="auto">
            <a:xfrm flipV="1">
              <a:off x="1680" y="259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33" name="Line 65"/>
            <p:cNvSpPr>
              <a:spLocks noChangeShapeType="1"/>
            </p:cNvSpPr>
            <p:nvPr/>
          </p:nvSpPr>
          <p:spPr bwMode="auto">
            <a:xfrm>
              <a:off x="1584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34" name="Text Box 66"/>
            <p:cNvSpPr txBox="1">
              <a:spLocks noChangeArrowheads="1"/>
            </p:cNvSpPr>
            <p:nvPr/>
          </p:nvSpPr>
          <p:spPr bwMode="auto">
            <a:xfrm>
              <a:off x="1922" y="2589"/>
              <a:ext cx="593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Study of </a:t>
              </a:r>
            </a:p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Opponent</a:t>
              </a:r>
            </a:p>
          </p:txBody>
        </p:sp>
        <p:sp>
          <p:nvSpPr>
            <p:cNvPr id="1338435" name="Text Box 67"/>
            <p:cNvSpPr txBox="1">
              <a:spLocks noChangeArrowheads="1"/>
            </p:cNvSpPr>
            <p:nvPr/>
          </p:nvSpPr>
          <p:spPr bwMode="auto">
            <a:xfrm>
              <a:off x="1584" y="2445"/>
              <a:ext cx="61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Information</a:t>
              </a:r>
            </a:p>
          </p:txBody>
        </p:sp>
        <p:sp>
          <p:nvSpPr>
            <p:cNvPr id="1338436" name="Text Box 68"/>
            <p:cNvSpPr txBox="1">
              <a:spLocks noChangeArrowheads="1"/>
            </p:cNvSpPr>
            <p:nvPr/>
          </p:nvSpPr>
          <p:spPr bwMode="auto">
            <a:xfrm>
              <a:off x="1440" y="2848"/>
              <a:ext cx="47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Analysis</a:t>
              </a:r>
            </a:p>
          </p:txBody>
        </p:sp>
      </p:grpSp>
      <p:grpSp>
        <p:nvGrpSpPr>
          <p:cNvPr id="13" name="Group 69"/>
          <p:cNvGrpSpPr>
            <a:grpSpLocks/>
          </p:cNvGrpSpPr>
          <p:nvPr/>
        </p:nvGrpSpPr>
        <p:grpSpPr bwMode="auto">
          <a:xfrm>
            <a:off x="1460500" y="4795838"/>
            <a:ext cx="1778000" cy="1174750"/>
            <a:chOff x="920" y="3021"/>
            <a:chExt cx="1120" cy="740"/>
          </a:xfrm>
        </p:grpSpPr>
        <p:sp>
          <p:nvSpPr>
            <p:cNvPr id="1338438" name="Line 70"/>
            <p:cNvSpPr>
              <a:spLocks noChangeShapeType="1"/>
            </p:cNvSpPr>
            <p:nvPr/>
          </p:nvSpPr>
          <p:spPr bwMode="auto">
            <a:xfrm>
              <a:off x="920" y="3312"/>
              <a:ext cx="4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39" name="Line 71"/>
            <p:cNvSpPr>
              <a:spLocks noChangeShapeType="1"/>
            </p:cNvSpPr>
            <p:nvPr/>
          </p:nvSpPr>
          <p:spPr bwMode="auto">
            <a:xfrm flipV="1">
              <a:off x="1245" y="316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0" name="Line 72"/>
            <p:cNvSpPr>
              <a:spLocks noChangeShapeType="1"/>
            </p:cNvSpPr>
            <p:nvPr/>
          </p:nvSpPr>
          <p:spPr bwMode="auto">
            <a:xfrm>
              <a:off x="1149" y="331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1" name="Text Box 73"/>
            <p:cNvSpPr txBox="1">
              <a:spLocks noChangeArrowheads="1"/>
            </p:cNvSpPr>
            <p:nvPr/>
          </p:nvSpPr>
          <p:spPr bwMode="auto">
            <a:xfrm>
              <a:off x="1344" y="3165"/>
              <a:ext cx="6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Judgement of situation</a:t>
              </a:r>
            </a:p>
          </p:txBody>
        </p:sp>
        <p:sp>
          <p:nvSpPr>
            <p:cNvPr id="1338442" name="Text Box 74"/>
            <p:cNvSpPr txBox="1">
              <a:spLocks noChangeArrowheads="1"/>
            </p:cNvSpPr>
            <p:nvPr/>
          </p:nvSpPr>
          <p:spPr bwMode="auto">
            <a:xfrm>
              <a:off x="1056" y="3021"/>
              <a:ext cx="63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Observation</a:t>
              </a:r>
            </a:p>
          </p:txBody>
        </p:sp>
        <p:sp>
          <p:nvSpPr>
            <p:cNvPr id="1338443" name="Text Box 75"/>
            <p:cNvSpPr txBox="1">
              <a:spLocks noChangeArrowheads="1"/>
            </p:cNvSpPr>
            <p:nvPr/>
          </p:nvSpPr>
          <p:spPr bwMode="auto">
            <a:xfrm>
              <a:off x="1053" y="3424"/>
              <a:ext cx="728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Experience in </a:t>
              </a:r>
            </a:p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matches</a:t>
              </a:r>
            </a:p>
          </p:txBody>
        </p:sp>
      </p:grpSp>
      <p:grpSp>
        <p:nvGrpSpPr>
          <p:cNvPr id="14" name="Group 76"/>
          <p:cNvGrpSpPr>
            <a:grpSpLocks/>
          </p:cNvGrpSpPr>
          <p:nvPr/>
        </p:nvGrpSpPr>
        <p:grpSpPr bwMode="auto">
          <a:xfrm>
            <a:off x="5008563" y="1957388"/>
            <a:ext cx="2435225" cy="935037"/>
            <a:chOff x="3155" y="1233"/>
            <a:chExt cx="1534" cy="589"/>
          </a:xfrm>
        </p:grpSpPr>
        <p:sp>
          <p:nvSpPr>
            <p:cNvPr id="1338445" name="Line 77"/>
            <p:cNvSpPr>
              <a:spLocks noChangeShapeType="1"/>
            </p:cNvSpPr>
            <p:nvPr/>
          </p:nvSpPr>
          <p:spPr bwMode="auto">
            <a:xfrm>
              <a:off x="3228" y="15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6" name="Line 78"/>
            <p:cNvSpPr>
              <a:spLocks noChangeShapeType="1"/>
            </p:cNvSpPr>
            <p:nvPr/>
          </p:nvSpPr>
          <p:spPr bwMode="auto">
            <a:xfrm flipV="1">
              <a:off x="3708" y="140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7" name="Line 79"/>
            <p:cNvSpPr>
              <a:spLocks noChangeShapeType="1"/>
            </p:cNvSpPr>
            <p:nvPr/>
          </p:nvSpPr>
          <p:spPr bwMode="auto">
            <a:xfrm flipV="1">
              <a:off x="3420" y="140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8" name="Line 80"/>
            <p:cNvSpPr>
              <a:spLocks noChangeShapeType="1"/>
            </p:cNvSpPr>
            <p:nvPr/>
          </p:nvSpPr>
          <p:spPr bwMode="auto">
            <a:xfrm>
              <a:off x="3564" y="154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9" name="Text Box 81"/>
            <p:cNvSpPr txBox="1">
              <a:spLocks noChangeArrowheads="1"/>
            </p:cNvSpPr>
            <p:nvPr/>
          </p:nvSpPr>
          <p:spPr bwMode="auto">
            <a:xfrm>
              <a:off x="3900" y="1468"/>
              <a:ext cx="78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Fighting spirit</a:t>
              </a:r>
            </a:p>
          </p:txBody>
        </p:sp>
        <p:sp>
          <p:nvSpPr>
            <p:cNvPr id="1338450" name="Text Box 82"/>
            <p:cNvSpPr txBox="1">
              <a:spLocks noChangeArrowheads="1"/>
            </p:cNvSpPr>
            <p:nvPr/>
          </p:nvSpPr>
          <p:spPr bwMode="auto">
            <a:xfrm>
              <a:off x="3804" y="1324"/>
              <a:ext cx="34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Pride</a:t>
              </a:r>
            </a:p>
          </p:txBody>
        </p:sp>
        <p:sp>
          <p:nvSpPr>
            <p:cNvPr id="1338451" name="Text Box 83"/>
            <p:cNvSpPr txBox="1">
              <a:spLocks noChangeArrowheads="1"/>
            </p:cNvSpPr>
            <p:nvPr/>
          </p:nvSpPr>
          <p:spPr bwMode="auto">
            <a:xfrm>
              <a:off x="3492" y="1648"/>
              <a:ext cx="49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Devotion</a:t>
              </a:r>
            </a:p>
          </p:txBody>
        </p:sp>
        <p:sp>
          <p:nvSpPr>
            <p:cNvPr id="1338452" name="Text Box 84"/>
            <p:cNvSpPr txBox="1">
              <a:spLocks noChangeArrowheads="1"/>
            </p:cNvSpPr>
            <p:nvPr/>
          </p:nvSpPr>
          <p:spPr bwMode="auto">
            <a:xfrm>
              <a:off x="3155" y="1233"/>
              <a:ext cx="79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Encouragement</a:t>
              </a:r>
            </a:p>
          </p:txBody>
        </p:sp>
      </p:grpSp>
      <p:grpSp>
        <p:nvGrpSpPr>
          <p:cNvPr id="15" name="Group 85"/>
          <p:cNvGrpSpPr>
            <a:grpSpLocks/>
          </p:cNvGrpSpPr>
          <p:nvPr/>
        </p:nvGrpSpPr>
        <p:grpSpPr bwMode="auto">
          <a:xfrm>
            <a:off x="5067300" y="4014788"/>
            <a:ext cx="1774825" cy="935037"/>
            <a:chOff x="3192" y="2529"/>
            <a:chExt cx="1118" cy="589"/>
          </a:xfrm>
        </p:grpSpPr>
        <p:sp>
          <p:nvSpPr>
            <p:cNvPr id="1338454" name="Line 86"/>
            <p:cNvSpPr>
              <a:spLocks noChangeShapeType="1"/>
            </p:cNvSpPr>
            <p:nvPr/>
          </p:nvSpPr>
          <p:spPr bwMode="auto">
            <a:xfrm>
              <a:off x="3192" y="283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55" name="Line 87"/>
            <p:cNvSpPr>
              <a:spLocks noChangeShapeType="1"/>
            </p:cNvSpPr>
            <p:nvPr/>
          </p:nvSpPr>
          <p:spPr bwMode="auto">
            <a:xfrm flipV="1">
              <a:off x="3672" y="268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56" name="Line 88"/>
            <p:cNvSpPr>
              <a:spLocks noChangeShapeType="1"/>
            </p:cNvSpPr>
            <p:nvPr/>
          </p:nvSpPr>
          <p:spPr bwMode="auto">
            <a:xfrm flipV="1">
              <a:off x="3384" y="268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57" name="Line 89"/>
            <p:cNvSpPr>
              <a:spLocks noChangeShapeType="1"/>
            </p:cNvSpPr>
            <p:nvPr/>
          </p:nvSpPr>
          <p:spPr bwMode="auto">
            <a:xfrm>
              <a:off x="3528" y="283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58" name="Text Box 90"/>
            <p:cNvSpPr txBox="1">
              <a:spLocks noChangeArrowheads="1"/>
            </p:cNvSpPr>
            <p:nvPr/>
          </p:nvSpPr>
          <p:spPr bwMode="auto">
            <a:xfrm>
              <a:off x="3792" y="2740"/>
              <a:ext cx="51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Exercise</a:t>
              </a:r>
            </a:p>
          </p:txBody>
        </p:sp>
        <p:sp>
          <p:nvSpPr>
            <p:cNvPr id="1338459" name="Text Box 91"/>
            <p:cNvSpPr txBox="1">
              <a:spLocks noChangeArrowheads="1"/>
            </p:cNvSpPr>
            <p:nvPr/>
          </p:nvSpPr>
          <p:spPr bwMode="auto">
            <a:xfrm>
              <a:off x="3747" y="2608"/>
              <a:ext cx="41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Quality</a:t>
              </a:r>
            </a:p>
          </p:txBody>
        </p:sp>
        <p:sp>
          <p:nvSpPr>
            <p:cNvPr id="1338460" name="Text Box 92"/>
            <p:cNvSpPr txBox="1">
              <a:spLocks noChangeArrowheads="1"/>
            </p:cNvSpPr>
            <p:nvPr/>
          </p:nvSpPr>
          <p:spPr bwMode="auto">
            <a:xfrm>
              <a:off x="3480" y="2944"/>
              <a:ext cx="51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Schedule</a:t>
              </a:r>
            </a:p>
          </p:txBody>
        </p:sp>
        <p:sp>
          <p:nvSpPr>
            <p:cNvPr id="1338461" name="Text Box 93"/>
            <p:cNvSpPr txBox="1">
              <a:spLocks noChangeArrowheads="1"/>
            </p:cNvSpPr>
            <p:nvPr/>
          </p:nvSpPr>
          <p:spPr bwMode="auto">
            <a:xfrm>
              <a:off x="3311" y="2529"/>
              <a:ext cx="47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Quantity</a:t>
              </a:r>
            </a:p>
          </p:txBody>
        </p:sp>
      </p:grpSp>
      <p:grpSp>
        <p:nvGrpSpPr>
          <p:cNvPr id="16" name="Group 94"/>
          <p:cNvGrpSpPr>
            <a:grpSpLocks/>
          </p:cNvGrpSpPr>
          <p:nvPr/>
        </p:nvGrpSpPr>
        <p:grpSpPr bwMode="auto">
          <a:xfrm>
            <a:off x="4610100" y="4872038"/>
            <a:ext cx="1779588" cy="915987"/>
            <a:chOff x="2904" y="3069"/>
            <a:chExt cx="1121" cy="577"/>
          </a:xfrm>
        </p:grpSpPr>
        <p:sp>
          <p:nvSpPr>
            <p:cNvPr id="1338463" name="Line 95"/>
            <p:cNvSpPr>
              <a:spLocks noChangeShapeType="1"/>
            </p:cNvSpPr>
            <p:nvPr/>
          </p:nvSpPr>
          <p:spPr bwMode="auto">
            <a:xfrm>
              <a:off x="2904" y="336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64" name="Line 96"/>
            <p:cNvSpPr>
              <a:spLocks noChangeShapeType="1"/>
            </p:cNvSpPr>
            <p:nvPr/>
          </p:nvSpPr>
          <p:spPr bwMode="auto">
            <a:xfrm flipV="1">
              <a:off x="3384" y="321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65" name="Line 97"/>
            <p:cNvSpPr>
              <a:spLocks noChangeShapeType="1"/>
            </p:cNvSpPr>
            <p:nvPr/>
          </p:nvSpPr>
          <p:spPr bwMode="auto">
            <a:xfrm flipV="1">
              <a:off x="3096" y="321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66" name="Line 98"/>
            <p:cNvSpPr>
              <a:spLocks noChangeShapeType="1"/>
            </p:cNvSpPr>
            <p:nvPr/>
          </p:nvSpPr>
          <p:spPr bwMode="auto">
            <a:xfrm>
              <a:off x="3240" y="336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67" name="Text Box 99"/>
            <p:cNvSpPr txBox="1">
              <a:spLocks noChangeArrowheads="1"/>
            </p:cNvSpPr>
            <p:nvPr/>
          </p:nvSpPr>
          <p:spPr bwMode="auto">
            <a:xfrm>
              <a:off x="3528" y="3280"/>
              <a:ext cx="36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Form</a:t>
              </a:r>
            </a:p>
          </p:txBody>
        </p:sp>
        <p:sp>
          <p:nvSpPr>
            <p:cNvPr id="1338468" name="Text Box 100"/>
            <p:cNvSpPr txBox="1">
              <a:spLocks noChangeArrowheads="1"/>
            </p:cNvSpPr>
            <p:nvPr/>
          </p:nvSpPr>
          <p:spPr bwMode="auto">
            <a:xfrm>
              <a:off x="3474" y="3117"/>
              <a:ext cx="55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Repetition</a:t>
              </a:r>
            </a:p>
          </p:txBody>
        </p:sp>
        <p:sp>
          <p:nvSpPr>
            <p:cNvPr id="1338469" name="Text Box 101"/>
            <p:cNvSpPr txBox="1">
              <a:spLocks noChangeArrowheads="1"/>
            </p:cNvSpPr>
            <p:nvPr/>
          </p:nvSpPr>
          <p:spPr bwMode="auto">
            <a:xfrm>
              <a:off x="3192" y="3472"/>
              <a:ext cx="40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Advice</a:t>
              </a:r>
            </a:p>
          </p:txBody>
        </p:sp>
        <p:sp>
          <p:nvSpPr>
            <p:cNvPr id="1338470" name="Text Box 102"/>
            <p:cNvSpPr txBox="1">
              <a:spLocks noChangeArrowheads="1"/>
            </p:cNvSpPr>
            <p:nvPr/>
          </p:nvSpPr>
          <p:spPr bwMode="auto">
            <a:xfrm>
              <a:off x="3095" y="3069"/>
              <a:ext cx="37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Model</a:t>
              </a:r>
            </a:p>
          </p:txBody>
        </p:sp>
      </p:grpSp>
      <p:grpSp>
        <p:nvGrpSpPr>
          <p:cNvPr id="17" name="Group 103"/>
          <p:cNvGrpSpPr>
            <a:grpSpLocks/>
          </p:cNvGrpSpPr>
          <p:nvPr/>
        </p:nvGrpSpPr>
        <p:grpSpPr bwMode="auto">
          <a:xfrm>
            <a:off x="3468688" y="4738688"/>
            <a:ext cx="1365250" cy="866775"/>
            <a:chOff x="2185" y="2985"/>
            <a:chExt cx="860" cy="546"/>
          </a:xfrm>
        </p:grpSpPr>
        <p:sp>
          <p:nvSpPr>
            <p:cNvPr id="1338472" name="Line 104"/>
            <p:cNvSpPr>
              <a:spLocks noChangeShapeType="1"/>
            </p:cNvSpPr>
            <p:nvPr/>
          </p:nvSpPr>
          <p:spPr bwMode="auto">
            <a:xfrm flipH="1">
              <a:off x="2556" y="3264"/>
              <a:ext cx="3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73" name="Line 105"/>
            <p:cNvSpPr>
              <a:spLocks noChangeShapeType="1"/>
            </p:cNvSpPr>
            <p:nvPr/>
          </p:nvSpPr>
          <p:spPr bwMode="auto">
            <a:xfrm flipH="1" flipV="1">
              <a:off x="2760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74" name="Line 106"/>
            <p:cNvSpPr>
              <a:spLocks noChangeShapeType="1"/>
            </p:cNvSpPr>
            <p:nvPr/>
          </p:nvSpPr>
          <p:spPr bwMode="auto">
            <a:xfrm flipH="1">
              <a:off x="2712" y="326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75" name="Text Box 107"/>
            <p:cNvSpPr txBox="1">
              <a:spLocks noChangeArrowheads="1"/>
            </p:cNvSpPr>
            <p:nvPr/>
          </p:nvSpPr>
          <p:spPr bwMode="auto">
            <a:xfrm flipH="1">
              <a:off x="2185" y="3117"/>
              <a:ext cx="362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Team</a:t>
              </a:r>
            </a:p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work</a:t>
              </a:r>
            </a:p>
          </p:txBody>
        </p:sp>
        <p:sp>
          <p:nvSpPr>
            <p:cNvPr id="1338476" name="Text Box 108"/>
            <p:cNvSpPr txBox="1">
              <a:spLocks noChangeArrowheads="1"/>
            </p:cNvSpPr>
            <p:nvPr/>
          </p:nvSpPr>
          <p:spPr bwMode="auto">
            <a:xfrm flipH="1">
              <a:off x="2404" y="2985"/>
              <a:ext cx="64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Cooperation</a:t>
              </a:r>
            </a:p>
          </p:txBody>
        </p:sp>
        <p:sp>
          <p:nvSpPr>
            <p:cNvPr id="1338477" name="Text Box 109"/>
            <p:cNvSpPr txBox="1">
              <a:spLocks noChangeArrowheads="1"/>
            </p:cNvSpPr>
            <p:nvPr/>
          </p:nvSpPr>
          <p:spPr bwMode="auto">
            <a:xfrm flipH="1">
              <a:off x="2424" y="3357"/>
              <a:ext cx="48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Function</a:t>
              </a:r>
            </a:p>
          </p:txBody>
        </p:sp>
      </p:grpSp>
      <p:grpSp>
        <p:nvGrpSpPr>
          <p:cNvPr id="18" name="Group 110"/>
          <p:cNvGrpSpPr>
            <a:grpSpLocks/>
          </p:cNvGrpSpPr>
          <p:nvPr/>
        </p:nvGrpSpPr>
        <p:grpSpPr bwMode="auto">
          <a:xfrm>
            <a:off x="3906838" y="3881438"/>
            <a:ext cx="1217612" cy="915987"/>
            <a:chOff x="2461" y="2445"/>
            <a:chExt cx="767" cy="577"/>
          </a:xfrm>
        </p:grpSpPr>
        <p:sp>
          <p:nvSpPr>
            <p:cNvPr id="1338479" name="Line 111"/>
            <p:cNvSpPr>
              <a:spLocks noChangeShapeType="1"/>
            </p:cNvSpPr>
            <p:nvPr/>
          </p:nvSpPr>
          <p:spPr bwMode="auto">
            <a:xfrm flipH="1">
              <a:off x="2844" y="273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80" name="Line 112"/>
            <p:cNvSpPr>
              <a:spLocks noChangeShapeType="1"/>
            </p:cNvSpPr>
            <p:nvPr/>
          </p:nvSpPr>
          <p:spPr bwMode="auto">
            <a:xfrm flipH="1" flipV="1">
              <a:off x="2988" y="259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81" name="Line 113"/>
            <p:cNvSpPr>
              <a:spLocks noChangeShapeType="1"/>
            </p:cNvSpPr>
            <p:nvPr/>
          </p:nvSpPr>
          <p:spPr bwMode="auto">
            <a:xfrm flipH="1">
              <a:off x="2940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82" name="Text Box 114"/>
            <p:cNvSpPr txBox="1">
              <a:spLocks noChangeArrowheads="1"/>
            </p:cNvSpPr>
            <p:nvPr/>
          </p:nvSpPr>
          <p:spPr bwMode="auto">
            <a:xfrm flipH="1">
              <a:off x="2461" y="2637"/>
              <a:ext cx="45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Motion</a:t>
              </a:r>
            </a:p>
          </p:txBody>
        </p:sp>
        <p:sp>
          <p:nvSpPr>
            <p:cNvPr id="1338483" name="Text Box 115"/>
            <p:cNvSpPr txBox="1">
              <a:spLocks noChangeArrowheads="1"/>
            </p:cNvSpPr>
            <p:nvPr/>
          </p:nvSpPr>
          <p:spPr bwMode="auto">
            <a:xfrm flipH="1">
              <a:off x="2724" y="2445"/>
              <a:ext cx="39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Power</a:t>
              </a:r>
            </a:p>
          </p:txBody>
        </p:sp>
        <p:sp>
          <p:nvSpPr>
            <p:cNvPr id="1338484" name="Text Box 116"/>
            <p:cNvSpPr txBox="1">
              <a:spLocks noChangeArrowheads="1"/>
            </p:cNvSpPr>
            <p:nvPr/>
          </p:nvSpPr>
          <p:spPr bwMode="auto">
            <a:xfrm flipH="1">
              <a:off x="2686" y="2848"/>
              <a:ext cx="39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Speed</a:t>
              </a:r>
            </a:p>
          </p:txBody>
        </p:sp>
      </p:grpSp>
      <p:sp>
        <p:nvSpPr>
          <p:cNvPr id="60438" name="Rectangle 117"/>
          <p:cNvSpPr>
            <a:spLocks noGrp="1" noChangeArrowheads="1"/>
          </p:cNvSpPr>
          <p:nvPr>
            <p:ph type="title"/>
          </p:nvPr>
        </p:nvSpPr>
        <p:spPr>
          <a:xfrm>
            <a:off x="160338" y="375263"/>
            <a:ext cx="8805862" cy="755650"/>
          </a:xfrm>
        </p:spPr>
        <p:txBody>
          <a:bodyPr/>
          <a:lstStyle/>
          <a:p>
            <a:r>
              <a:rPr lang="en-US" b="1" dirty="0" smtClean="0"/>
              <a:t>Cause &amp; Effect diagram for “Indian cricket team’s defeat”</a:t>
            </a:r>
            <a:endParaRPr lang="en-GB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837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History of the Fishbone Diagram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Ishikawa diagrams (also called fishbone diagrams or cause-and-effect diagrams) are diagrams that show the causes of a certain event. </a:t>
            </a: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They were first proposed </a:t>
            </a:r>
            <a:r>
              <a:rPr lang="en-US" dirty="0">
                <a:solidFill>
                  <a:srgbClr val="1C1C1C"/>
                </a:solidFill>
              </a:rPr>
              <a:t>in the 1960s, </a:t>
            </a:r>
            <a:r>
              <a:rPr lang="en-US" dirty="0" smtClean="0">
                <a:solidFill>
                  <a:srgbClr val="1C1C1C"/>
                </a:solidFill>
              </a:rPr>
              <a:t>by </a:t>
            </a:r>
            <a:r>
              <a:rPr lang="en-US" dirty="0">
                <a:solidFill>
                  <a:srgbClr val="1C1C1C"/>
                </a:solidFill>
              </a:rPr>
              <a:t>Kaoru </a:t>
            </a:r>
            <a:r>
              <a:rPr lang="en-US" dirty="0" smtClean="0">
                <a:solidFill>
                  <a:srgbClr val="1C1C1C"/>
                </a:solidFill>
              </a:rPr>
              <a:t>Ishikawa who </a:t>
            </a:r>
            <a:r>
              <a:rPr lang="en-US" dirty="0">
                <a:solidFill>
                  <a:srgbClr val="1C1C1C"/>
                </a:solidFill>
              </a:rPr>
              <a:t>pioneered quality management processes in the Kawasaki shipyards, and in the process became one of the founding fathers of modern management</a:t>
            </a:r>
            <a:r>
              <a:rPr lang="en-US" dirty="0" smtClean="0">
                <a:solidFill>
                  <a:srgbClr val="1C1C1C"/>
                </a:solidFill>
              </a:rPr>
              <a:t>. They are considered </a:t>
            </a:r>
            <a:r>
              <a:rPr lang="en-US" dirty="0">
                <a:solidFill>
                  <a:srgbClr val="1C1C1C"/>
                </a:solidFill>
              </a:rPr>
              <a:t>one of the seven basic tools of quality </a:t>
            </a:r>
            <a:r>
              <a:rPr lang="en-US" dirty="0" smtClean="0">
                <a:solidFill>
                  <a:srgbClr val="1C1C1C"/>
                </a:solidFill>
              </a:rPr>
              <a:t>control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Usage of the Fishbone diagram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1237225"/>
            <a:ext cx="8821737" cy="5312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Causes are derived </a:t>
            </a:r>
            <a:r>
              <a:rPr lang="en-US" dirty="0">
                <a:solidFill>
                  <a:srgbClr val="1C1C1C"/>
                </a:solidFill>
              </a:rPr>
              <a:t>from brainstorming sessions. Each cause or reason for imperfection is a source of </a:t>
            </a:r>
            <a:r>
              <a:rPr lang="en-US" dirty="0" smtClean="0">
                <a:solidFill>
                  <a:srgbClr val="1C1C1C"/>
                </a:solidFill>
              </a:rPr>
              <a:t>variation</a:t>
            </a: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Causes are </a:t>
            </a:r>
            <a:r>
              <a:rPr lang="en-US" dirty="0" smtClean="0">
                <a:solidFill>
                  <a:srgbClr val="1C1C1C"/>
                </a:solidFill>
              </a:rPr>
              <a:t>grouped </a:t>
            </a:r>
            <a:r>
              <a:rPr lang="en-US" dirty="0">
                <a:solidFill>
                  <a:srgbClr val="1C1C1C"/>
                </a:solidFill>
              </a:rPr>
              <a:t>into major categories to identify these sources of </a:t>
            </a:r>
            <a:r>
              <a:rPr lang="en-US" dirty="0" smtClean="0">
                <a:solidFill>
                  <a:srgbClr val="1C1C1C"/>
                </a:solidFill>
              </a:rPr>
              <a:t>variation. These </a:t>
            </a:r>
            <a:r>
              <a:rPr lang="en-US" dirty="0">
                <a:solidFill>
                  <a:srgbClr val="1C1C1C"/>
                </a:solidFill>
              </a:rPr>
              <a:t>groups </a:t>
            </a:r>
            <a:r>
              <a:rPr lang="en-US" dirty="0" smtClean="0">
                <a:solidFill>
                  <a:srgbClr val="1C1C1C"/>
                </a:solidFill>
              </a:rPr>
              <a:t>are then be labeled </a:t>
            </a:r>
            <a:r>
              <a:rPr lang="en-US" dirty="0">
                <a:solidFill>
                  <a:srgbClr val="1C1C1C"/>
                </a:solidFill>
              </a:rPr>
              <a:t>as categories of the </a:t>
            </a:r>
            <a:r>
              <a:rPr lang="en-US" dirty="0" smtClean="0">
                <a:solidFill>
                  <a:srgbClr val="1C1C1C"/>
                </a:solidFill>
              </a:rPr>
              <a:t>fishbone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The 8 Ps </a:t>
            </a:r>
            <a:r>
              <a:rPr lang="en-US" dirty="0" smtClean="0">
                <a:solidFill>
                  <a:srgbClr val="1C1C1C"/>
                </a:solidFill>
              </a:rPr>
              <a:t>(typical categories used </a:t>
            </a:r>
            <a:r>
              <a:rPr lang="en-US" dirty="0">
                <a:solidFill>
                  <a:srgbClr val="1C1C1C"/>
                </a:solidFill>
              </a:rPr>
              <a:t>in service </a:t>
            </a:r>
            <a:r>
              <a:rPr lang="en-US" dirty="0" smtClean="0">
                <a:solidFill>
                  <a:srgbClr val="1C1C1C"/>
                </a:solidFill>
              </a:rPr>
              <a:t>industry, which is applicable also to government service delivery)</a:t>
            </a:r>
            <a:endParaRPr lang="en-US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Product / Service: Actual product / service delivered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Pricing: Price of the product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Place: Place of service delivery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Promotion: promotion and publicity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People: Anyone involved in the process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Process: processes involved in delivering the service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Physical Evidence: Material cues on service quality (e.g. paper on which ticket printed)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Productivity </a:t>
            </a:r>
            <a:r>
              <a:rPr lang="en-US" sz="1600" dirty="0">
                <a:solidFill>
                  <a:srgbClr val="1C1C1C"/>
                </a:solidFill>
              </a:rPr>
              <a:t>&amp; </a:t>
            </a:r>
            <a:r>
              <a:rPr lang="en-US" sz="1600" dirty="0" smtClean="0">
                <a:solidFill>
                  <a:srgbClr val="1C1C1C"/>
                </a:solidFill>
              </a:rPr>
              <a:t>Quality</a:t>
            </a:r>
            <a:endParaRPr lang="en-US" sz="1600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Brainstorming tool – 5 Whys approach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1679171"/>
            <a:ext cx="8821737" cy="4870854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1C1C1C"/>
                </a:solidFill>
              </a:rPr>
              <a:t>The 5 Whys is a question-asking method used to explore the </a:t>
            </a:r>
            <a:r>
              <a:rPr lang="en-US" sz="1800" dirty="0" smtClean="0">
                <a:solidFill>
                  <a:srgbClr val="1C1C1C"/>
                </a:solidFill>
              </a:rPr>
              <a:t>cause / effect </a:t>
            </a:r>
            <a:r>
              <a:rPr lang="en-US" sz="1800" dirty="0">
                <a:solidFill>
                  <a:srgbClr val="1C1C1C"/>
                </a:solidFill>
              </a:rPr>
              <a:t>relationships underlying a particular </a:t>
            </a:r>
            <a:r>
              <a:rPr lang="en-US" sz="1800" dirty="0" smtClean="0">
                <a:solidFill>
                  <a:srgbClr val="1C1C1C"/>
                </a:solidFill>
              </a:rPr>
              <a:t>problem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Used to come up with the root causes for the problem at hand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Continue asking Why till you get to a root cause (need not necessarily be at the 5</a:t>
            </a:r>
            <a:r>
              <a:rPr lang="en-US" sz="1800" baseline="30000" dirty="0" smtClean="0">
                <a:solidFill>
                  <a:srgbClr val="1C1C1C"/>
                </a:solidFill>
              </a:rPr>
              <a:t>th</a:t>
            </a:r>
            <a:r>
              <a:rPr lang="en-US" sz="1800" dirty="0" smtClean="0">
                <a:solidFill>
                  <a:srgbClr val="1C1C1C"/>
                </a:solidFill>
              </a:rPr>
              <a:t> Why…)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Continue with the 5 whys process till all the possible root causes are covered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endParaRPr lang="en-US" sz="1800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endParaRPr lang="en-US" sz="1800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8478</TotalTime>
  <Words>1083</Words>
  <Application>Microsoft Office PowerPoint</Application>
  <PresentationFormat>On-screen Show (4:3)</PresentationFormat>
  <Paragraphs>177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tb4_onscreen_v2.1</vt:lpstr>
      <vt:lpstr>1_PwC</vt:lpstr>
      <vt:lpstr>PowerPoint Presentation</vt:lpstr>
      <vt:lpstr>Agenda</vt:lpstr>
      <vt:lpstr>Identifying Root Causes</vt:lpstr>
      <vt:lpstr>A Cause-Effect diagram is a structured approach to exhaustively determine perceived sources (causes) of a problem (effect)</vt:lpstr>
      <vt:lpstr>Cause &amp; effect diagram for “India’s defeat in a cricket match”</vt:lpstr>
      <vt:lpstr>Cause &amp; Effect diagram for “Indian cricket team’s defeat”</vt:lpstr>
      <vt:lpstr>History of the Fishbone Diagram</vt:lpstr>
      <vt:lpstr>Usage of the Fishbone diagram</vt:lpstr>
      <vt:lpstr>Brainstorming tool – 5 Whys approach</vt:lpstr>
      <vt:lpstr>5 Whys approach – Example 1</vt:lpstr>
      <vt:lpstr>How to draw a fish-bone diagram?</vt:lpstr>
      <vt:lpstr>How to draw a fish-bone diagram?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Nisg</cp:lastModifiedBy>
  <cp:revision>749</cp:revision>
  <dcterms:created xsi:type="dcterms:W3CDTF">2005-05-17T08:46:34Z</dcterms:created>
  <dcterms:modified xsi:type="dcterms:W3CDTF">2012-04-10T07:14:45Z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